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8" r:id="rId6"/>
    <p:sldId id="264" r:id="rId7"/>
    <p:sldId id="259" r:id="rId8"/>
    <p:sldId id="260"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15F5AF-73D7-4A8E-B392-00141827BD77}" v="14" dt="2021-06-25T12:42:44.9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varScale="1">
        <p:scale>
          <a:sx n="91" d="100"/>
          <a:sy n="91" d="100"/>
        </p:scale>
        <p:origin x="63"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4B749-804C-44D1-A458-2F6F65C75F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E60CDB0-70C8-44CE-AE40-D709BEE223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FE590A-B244-4468-8442-11B685E283FB}"/>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5" name="Footer Placeholder 4">
            <a:extLst>
              <a:ext uri="{FF2B5EF4-FFF2-40B4-BE49-F238E27FC236}">
                <a16:creationId xmlns:a16="http://schemas.microsoft.com/office/drawing/2014/main" id="{9B2D8CA1-2B82-4550-B8B7-103E7D8F7F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E3B0B2-8D79-4540-89AD-FBEBC0A45E2F}"/>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1675580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B1665-5F6C-446D-A692-55D4F27220C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D59D5E-18E2-4AA9-AD55-EF7C340053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B87BC5-D94B-4E76-9344-595D186DC1B2}"/>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5" name="Footer Placeholder 4">
            <a:extLst>
              <a:ext uri="{FF2B5EF4-FFF2-40B4-BE49-F238E27FC236}">
                <a16:creationId xmlns:a16="http://schemas.microsoft.com/office/drawing/2014/main" id="{B22B3D38-7167-4E7A-80A1-6766C3BFCC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A2042C-540B-4D0B-A68B-B62866F3624F}"/>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1718833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5CB19A-57AF-4F93-BECB-7BF13B3A46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CD6D26-76EE-4A68-BB9C-AAE8F61F1A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7ECD59-4EED-400A-B376-D29DD50FA694}"/>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5" name="Footer Placeholder 4">
            <a:extLst>
              <a:ext uri="{FF2B5EF4-FFF2-40B4-BE49-F238E27FC236}">
                <a16:creationId xmlns:a16="http://schemas.microsoft.com/office/drawing/2014/main" id="{69AAD09D-AC6D-44F3-B5A1-228767B59F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F11A3D-B0BA-4C32-9840-96B55EB53258}"/>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3222049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8C66B-F72B-4EB8-AD0B-792FB39677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5E75EA-B233-4458-985E-722FAB94AF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FDE958-AC05-40B9-8BC9-3397315767A3}"/>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5" name="Footer Placeholder 4">
            <a:extLst>
              <a:ext uri="{FF2B5EF4-FFF2-40B4-BE49-F238E27FC236}">
                <a16:creationId xmlns:a16="http://schemas.microsoft.com/office/drawing/2014/main" id="{77B02B64-6F96-43EF-A8DB-DBF18EC91C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6E5B8B-AA37-4415-9BA8-C7FA555BDE8B}"/>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2809117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BEFC-59C9-44B6-9BA4-EC64E5F49F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8A2DCA3-1888-49D1-9062-0E87B22F39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7B34C-7595-4A89-860C-DC664C082CA4}"/>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5" name="Footer Placeholder 4">
            <a:extLst>
              <a:ext uri="{FF2B5EF4-FFF2-40B4-BE49-F238E27FC236}">
                <a16:creationId xmlns:a16="http://schemas.microsoft.com/office/drawing/2014/main" id="{7B714EC9-F100-4CF5-903F-EA53761C8B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F43006-A9D9-437B-844B-6EA27135B33D}"/>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188561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B447A-0F53-4877-91F9-80D545E3FE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0244E0-2A12-4A57-B369-9CC7EA1836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657B20B-5B1C-4716-9A37-96B382C85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F9D36B-9E42-4B24-88D5-EBF73417F40E}"/>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6" name="Footer Placeholder 5">
            <a:extLst>
              <a:ext uri="{FF2B5EF4-FFF2-40B4-BE49-F238E27FC236}">
                <a16:creationId xmlns:a16="http://schemas.microsoft.com/office/drawing/2014/main" id="{68F3CB1B-5D70-4D80-8BBD-67AF27DB12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C10000-3869-4FD0-8192-68C2D922EAE8}"/>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425774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7E481-27D5-43BE-A9D9-DC8B915335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194BE8-CD7F-451F-A307-524522774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2CCE64-38D5-48C1-A244-3077671AE2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6F28A81-2A46-4515-A8E5-C35F3393C5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BE3659-3868-45C7-94DE-DE0EC794B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C2E812-5B2B-4795-A7F8-42197CE5C2BE}"/>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8" name="Footer Placeholder 7">
            <a:extLst>
              <a:ext uri="{FF2B5EF4-FFF2-40B4-BE49-F238E27FC236}">
                <a16:creationId xmlns:a16="http://schemas.microsoft.com/office/drawing/2014/main" id="{BBE39D6D-3896-405F-A8ED-78850A02CB0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281DE09-82D1-424E-BADB-DF5D38DE23E4}"/>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4042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0CE2-B86C-4A68-BC1E-4052687949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51690F2-A5F7-43D0-92D1-89FA7BC07E32}"/>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4" name="Footer Placeholder 3">
            <a:extLst>
              <a:ext uri="{FF2B5EF4-FFF2-40B4-BE49-F238E27FC236}">
                <a16:creationId xmlns:a16="http://schemas.microsoft.com/office/drawing/2014/main" id="{08DC114F-8248-44A7-A276-B5179BB92D7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5780C6-84CD-4E5F-BD0B-95D9CBE9DE95}"/>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3597850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6C4831-3616-4B02-9B02-5A333662E7BD}"/>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3" name="Footer Placeholder 2">
            <a:extLst>
              <a:ext uri="{FF2B5EF4-FFF2-40B4-BE49-F238E27FC236}">
                <a16:creationId xmlns:a16="http://schemas.microsoft.com/office/drawing/2014/main" id="{17D339EF-C6E0-476F-B94C-13837E1515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3F5D23-1CAD-4DB9-8049-997CAFD8BF47}"/>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71501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15252-CA0E-49BD-9F7C-E1C2D4EE8D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E56331E-7F73-4F7E-973D-6E39F3F4E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419437-9175-489D-878B-A2ED50287C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706318-27EE-4B32-9EC5-763882AA9477}"/>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6" name="Footer Placeholder 5">
            <a:extLst>
              <a:ext uri="{FF2B5EF4-FFF2-40B4-BE49-F238E27FC236}">
                <a16:creationId xmlns:a16="http://schemas.microsoft.com/office/drawing/2014/main" id="{B7D60F8A-7759-4AB0-A1E0-3186D73B1E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963916-A924-4061-9960-111C8D9D03B1}"/>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108057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3D39-9B52-4D58-862E-AB150317B7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02B486-DFF3-4C7A-ABFC-A382F76959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2548496-EB0C-48EC-93B5-5839FD8467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8F7020-7BA7-4110-B9A6-20D147C6BC15}"/>
              </a:ext>
            </a:extLst>
          </p:cNvPr>
          <p:cNvSpPr>
            <a:spLocks noGrp="1"/>
          </p:cNvSpPr>
          <p:nvPr>
            <p:ph type="dt" sz="half" idx="10"/>
          </p:nvPr>
        </p:nvSpPr>
        <p:spPr/>
        <p:txBody>
          <a:bodyPr/>
          <a:lstStyle/>
          <a:p>
            <a:fld id="{C0740F45-D002-41DE-A29D-256C6A50D61F}" type="datetimeFigureOut">
              <a:rPr lang="en-GB" smtClean="0"/>
              <a:t>28/06/2021</a:t>
            </a:fld>
            <a:endParaRPr lang="en-GB"/>
          </a:p>
        </p:txBody>
      </p:sp>
      <p:sp>
        <p:nvSpPr>
          <p:cNvPr id="6" name="Footer Placeholder 5">
            <a:extLst>
              <a:ext uri="{FF2B5EF4-FFF2-40B4-BE49-F238E27FC236}">
                <a16:creationId xmlns:a16="http://schemas.microsoft.com/office/drawing/2014/main" id="{614207C6-9A8E-4946-99DE-A4E91671EA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74AD64-8C03-4243-B7E8-4358CB4D54F4}"/>
              </a:ext>
            </a:extLst>
          </p:cNvPr>
          <p:cNvSpPr>
            <a:spLocks noGrp="1"/>
          </p:cNvSpPr>
          <p:nvPr>
            <p:ph type="sldNum" sz="quarter" idx="12"/>
          </p:nvPr>
        </p:nvSpPr>
        <p:spPr/>
        <p:txBody>
          <a:bodyPr/>
          <a:lstStyle/>
          <a:p>
            <a:fld id="{24DC041B-C460-474A-BF55-E8D3DBC7A4C3}" type="slidenum">
              <a:rPr lang="en-GB" smtClean="0"/>
              <a:t>‹#›</a:t>
            </a:fld>
            <a:endParaRPr lang="en-GB"/>
          </a:p>
        </p:txBody>
      </p:sp>
    </p:spTree>
    <p:extLst>
      <p:ext uri="{BB962C8B-B14F-4D97-AF65-F5344CB8AC3E}">
        <p14:creationId xmlns:p14="http://schemas.microsoft.com/office/powerpoint/2010/main" val="286007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B35C9C-7C7A-4141-BC6E-CED31157AF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623F8F-E778-473E-813A-0DEBE94285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4D592C-38E0-4145-A968-6C34E3582A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40F45-D002-41DE-A29D-256C6A50D61F}" type="datetimeFigureOut">
              <a:rPr lang="en-GB" smtClean="0"/>
              <a:t>28/06/2021</a:t>
            </a:fld>
            <a:endParaRPr lang="en-GB"/>
          </a:p>
        </p:txBody>
      </p:sp>
      <p:sp>
        <p:nvSpPr>
          <p:cNvPr id="5" name="Footer Placeholder 4">
            <a:extLst>
              <a:ext uri="{FF2B5EF4-FFF2-40B4-BE49-F238E27FC236}">
                <a16:creationId xmlns:a16="http://schemas.microsoft.com/office/drawing/2014/main" id="{A8A0A3DD-717D-48BC-85E6-B6AFA42E65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D81F54-A5EC-40D5-9EA1-5D1C2DDA35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DC041B-C460-474A-BF55-E8D3DBC7A4C3}" type="slidenum">
              <a:rPr lang="en-GB" smtClean="0"/>
              <a:t>‹#›</a:t>
            </a:fld>
            <a:endParaRPr lang="en-GB"/>
          </a:p>
        </p:txBody>
      </p:sp>
    </p:spTree>
    <p:extLst>
      <p:ext uri="{BB962C8B-B14F-4D97-AF65-F5344CB8AC3E}">
        <p14:creationId xmlns:p14="http://schemas.microsoft.com/office/powerpoint/2010/main" val="1153299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statistics/work-and-health-programme-statistics-to-november-2020/work-and-health-programme-statistics-to-november-2020" TargetMode="External"/><Relationship Id="rId2" Type="http://schemas.openxmlformats.org/officeDocument/2006/relationships/hyperlink" Target="https://explore-education-statistics.service.gov.uk/find-statistics/children-accommodated-in-secure-childrens-homes" TargetMode="External"/><Relationship Id="rId1" Type="http://schemas.openxmlformats.org/officeDocument/2006/relationships/slideLayout" Target="../slideLayouts/slideLayout2.xml"/><Relationship Id="rId4" Type="http://schemas.openxmlformats.org/officeDocument/2006/relationships/hyperlink" Target="https://web.microsoftstream.com/video/b44d821a-9b5c-437a-b321-673c4304c35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statistics/work-and-health-programme-statistics-to-november-2020" TargetMode="External"/><Relationship Id="rId2" Type="http://schemas.openxmlformats.org/officeDocument/2006/relationships/hyperlink" Target="https://explore-education-statistics.service.gov.uk/find-statistics/children-looked-after-in-england-including-adoptions/2020#dataDownloads-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xplore-education-statistics.service.gov.uk/find-statistics/a-level-and-other-16-to-18-results" TargetMode="External"/><Relationship Id="rId2" Type="http://schemas.openxmlformats.org/officeDocument/2006/relationships/hyperlink" Target="https://explore-education-statistics.service.gov.uk/find-statistics/progression-to-higher-education-or-train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1D6CB-9172-4966-9928-AAA720A98D68}"/>
              </a:ext>
            </a:extLst>
          </p:cNvPr>
          <p:cNvSpPr>
            <a:spLocks noGrp="1"/>
          </p:cNvSpPr>
          <p:nvPr>
            <p:ph type="ctrTitle"/>
          </p:nvPr>
        </p:nvSpPr>
        <p:spPr/>
        <p:txBody>
          <a:bodyPr/>
          <a:lstStyle/>
          <a:p>
            <a:r>
              <a:rPr lang="en-GB" dirty="0"/>
              <a:t>Content Design Scrum (recorded)</a:t>
            </a:r>
          </a:p>
        </p:txBody>
      </p:sp>
    </p:spTree>
    <p:extLst>
      <p:ext uri="{BB962C8B-B14F-4D97-AF65-F5344CB8AC3E}">
        <p14:creationId xmlns:p14="http://schemas.microsoft.com/office/powerpoint/2010/main" val="1328276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3236C-8754-4A81-B929-521775B983E8}"/>
              </a:ext>
            </a:extLst>
          </p:cNvPr>
          <p:cNvSpPr>
            <a:spLocks noGrp="1"/>
          </p:cNvSpPr>
          <p:nvPr>
            <p:ph type="title"/>
          </p:nvPr>
        </p:nvSpPr>
        <p:spPr>
          <a:xfrm>
            <a:off x="838200" y="365125"/>
            <a:ext cx="10515600" cy="6135523"/>
          </a:xfrm>
        </p:spPr>
        <p:txBody>
          <a:bodyPr/>
          <a:lstStyle/>
          <a:p>
            <a:pPr algn="ctr"/>
            <a:r>
              <a:rPr lang="en-GB" dirty="0"/>
              <a:t>Aims</a:t>
            </a:r>
            <a:br>
              <a:rPr lang="en-GB" dirty="0"/>
            </a:br>
            <a:br>
              <a:rPr lang="en-GB" dirty="0"/>
            </a:br>
            <a:r>
              <a:rPr lang="en-GB" dirty="0"/>
              <a:t>*For users to easily understand key messages, statistics and information through great content design.</a:t>
            </a:r>
            <a:br>
              <a:rPr lang="en-GB" dirty="0"/>
            </a:br>
            <a:r>
              <a:rPr lang="en-GB" dirty="0"/>
              <a:t>*Deep dive on 1 publication</a:t>
            </a:r>
            <a:br>
              <a:rPr lang="en-GB" dirty="0"/>
            </a:br>
            <a:r>
              <a:rPr lang="en-GB" dirty="0"/>
              <a:t>*identify potential improvements</a:t>
            </a:r>
            <a:br>
              <a:rPr lang="en-GB" dirty="0"/>
            </a:br>
            <a:r>
              <a:rPr lang="en-GB" dirty="0"/>
              <a:t>*identify present strengths </a:t>
            </a:r>
            <a:br>
              <a:rPr lang="en-GB" dirty="0"/>
            </a:br>
            <a:r>
              <a:rPr lang="en-GB" dirty="0"/>
              <a:t>*Introduce the content design checker</a:t>
            </a:r>
          </a:p>
        </p:txBody>
      </p:sp>
    </p:spTree>
    <p:extLst>
      <p:ext uri="{BB962C8B-B14F-4D97-AF65-F5344CB8AC3E}">
        <p14:creationId xmlns:p14="http://schemas.microsoft.com/office/powerpoint/2010/main" val="1166249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FB38-548E-49DF-89BB-8430D27E0B63}"/>
              </a:ext>
            </a:extLst>
          </p:cNvPr>
          <p:cNvSpPr>
            <a:spLocks noGrp="1"/>
          </p:cNvSpPr>
          <p:nvPr>
            <p:ph type="title"/>
          </p:nvPr>
        </p:nvSpPr>
        <p:spPr/>
        <p:txBody>
          <a:bodyPr>
            <a:normAutofit/>
          </a:bodyPr>
          <a:lstStyle/>
          <a:p>
            <a:pPr algn="ctr"/>
            <a:r>
              <a:rPr lang="en-GB" sz="4800" dirty="0"/>
              <a:t>Why?</a:t>
            </a:r>
          </a:p>
        </p:txBody>
      </p:sp>
      <p:sp>
        <p:nvSpPr>
          <p:cNvPr id="3" name="Content Placeholder 2">
            <a:extLst>
              <a:ext uri="{FF2B5EF4-FFF2-40B4-BE49-F238E27FC236}">
                <a16:creationId xmlns:a16="http://schemas.microsoft.com/office/drawing/2014/main" id="{E8FA7146-C879-44C9-A418-FF9426028B9B}"/>
              </a:ext>
            </a:extLst>
          </p:cNvPr>
          <p:cNvSpPr>
            <a:spLocks noGrp="1"/>
          </p:cNvSpPr>
          <p:nvPr>
            <p:ph idx="1"/>
          </p:nvPr>
        </p:nvSpPr>
        <p:spPr/>
        <p:txBody>
          <a:bodyPr>
            <a:normAutofit lnSpcReduction="10000"/>
          </a:bodyPr>
          <a:lstStyle/>
          <a:p>
            <a:r>
              <a:rPr lang="en-GB" sz="3400" dirty="0"/>
              <a:t>Why not?  We can see if we can make good even better </a:t>
            </a:r>
            <a:r>
              <a:rPr lang="en-GB" sz="3400" dirty="0">
                <a:sym typeface="Wingdings" panose="05000000000000000000" pitchFamily="2" charset="2"/>
              </a:rPr>
              <a:t>!  And keep continually evolving…</a:t>
            </a:r>
          </a:p>
          <a:p>
            <a:r>
              <a:rPr lang="en-GB" sz="3400" dirty="0">
                <a:sym typeface="Wingdings" panose="05000000000000000000" pitchFamily="2" charset="2"/>
              </a:rPr>
              <a:t>There is real added value to the user to great content design…</a:t>
            </a:r>
          </a:p>
          <a:p>
            <a:pPr lvl="1"/>
            <a:r>
              <a:rPr lang="en-GB" sz="3000" dirty="0">
                <a:sym typeface="Wingdings" panose="05000000000000000000" pitchFamily="2" charset="2"/>
              </a:rPr>
              <a:t>Examples with different content are: </a:t>
            </a:r>
          </a:p>
          <a:p>
            <a:pPr lvl="2"/>
            <a:r>
              <a:rPr lang="en-GB" sz="2600" dirty="0">
                <a:sym typeface="Wingdings" panose="05000000000000000000" pitchFamily="2" charset="2"/>
              </a:rPr>
              <a:t>EES: </a:t>
            </a:r>
            <a:r>
              <a:rPr lang="en-GB" sz="2600" u="sng" dirty="0">
                <a:solidFill>
                  <a:srgbClr val="1F497D"/>
                </a:solidFill>
                <a:effectLst/>
                <a:latin typeface="Calibri" panose="020F0502020204030204" pitchFamily="34" charset="0"/>
                <a:ea typeface="Calibri" panose="020F0502020204030204" pitchFamily="34" charset="0"/>
                <a:hlinkClick r:id="rId2"/>
              </a:rPr>
              <a:t>Children accommodated in secure children homes</a:t>
            </a:r>
            <a:r>
              <a:rPr lang="en-GB" sz="2600" u="sng" dirty="0">
                <a:solidFill>
                  <a:srgbClr val="1F497D"/>
                </a:solidFill>
                <a:effectLst/>
                <a:latin typeface="Calibri" panose="020F0502020204030204" pitchFamily="34" charset="0"/>
                <a:ea typeface="Calibri" panose="020F0502020204030204" pitchFamily="34" charset="0"/>
              </a:rPr>
              <a:t>.  </a:t>
            </a:r>
          </a:p>
          <a:p>
            <a:pPr lvl="2"/>
            <a:r>
              <a:rPr lang="en-GB" sz="2600" dirty="0">
                <a:solidFill>
                  <a:srgbClr val="1F497D"/>
                </a:solidFill>
                <a:effectLst/>
                <a:latin typeface="Calibri" panose="020F0502020204030204" pitchFamily="34" charset="0"/>
                <a:ea typeface="Calibri" panose="020F0502020204030204" pitchFamily="34" charset="0"/>
              </a:rPr>
              <a:t>A Gov.uk example: </a:t>
            </a:r>
            <a:r>
              <a:rPr lang="en-GB" sz="2600" u="sng" dirty="0">
                <a:solidFill>
                  <a:srgbClr val="1F497D"/>
                </a:solidFill>
                <a:latin typeface="Calibri" panose="020F0502020204030204" pitchFamily="34" charset="0"/>
                <a:ea typeface="Calibri" panose="020F0502020204030204" pitchFamily="34" charset="0"/>
                <a:hlinkClick r:id="rId3"/>
              </a:rPr>
              <a:t>Work health statistics</a:t>
            </a:r>
            <a:endParaRPr lang="en-GB" sz="2600" u="sng" dirty="0">
              <a:solidFill>
                <a:srgbClr val="1F497D"/>
              </a:solidFill>
              <a:latin typeface="Calibri" panose="020F0502020204030204" pitchFamily="34" charset="0"/>
              <a:ea typeface="Calibri" panose="020F0502020204030204" pitchFamily="34" charset="0"/>
            </a:endParaRPr>
          </a:p>
          <a:p>
            <a:pPr lvl="1"/>
            <a:endParaRPr lang="en-GB" sz="3000" u="sng" dirty="0">
              <a:solidFill>
                <a:srgbClr val="1F497D"/>
              </a:solidFill>
              <a:effectLst/>
              <a:latin typeface="Calibri" panose="020F0502020204030204" pitchFamily="34" charset="0"/>
              <a:ea typeface="Calibri" panose="020F0502020204030204" pitchFamily="34" charset="0"/>
            </a:endParaRPr>
          </a:p>
          <a:p>
            <a:pPr lvl="1"/>
            <a:r>
              <a:rPr lang="en-GB" sz="3000" dirty="0">
                <a:solidFill>
                  <a:srgbClr val="1F497D"/>
                </a:solidFill>
                <a:effectLst/>
                <a:latin typeface="Calibri" panose="020F0502020204030204" pitchFamily="34" charset="0"/>
                <a:ea typeface="Calibri" panose="020F0502020204030204" pitchFamily="34" charset="0"/>
              </a:rPr>
              <a:t>BBC as a user of publications </a:t>
            </a:r>
            <a:r>
              <a:rPr lang="en-GB" sz="3000" dirty="0">
                <a:solidFill>
                  <a:srgbClr val="1F497D"/>
                </a:solidFill>
                <a:latin typeface="Calibri" panose="020F0502020204030204" pitchFamily="34" charset="0"/>
                <a:ea typeface="Calibri" panose="020F0502020204030204" pitchFamily="34" charset="0"/>
              </a:rPr>
              <a:t>on the importance of content design </a:t>
            </a:r>
            <a:r>
              <a:rPr lang="en-GB" sz="3000" u="sng" dirty="0">
                <a:solidFill>
                  <a:srgbClr val="0563C1"/>
                </a:solidFill>
                <a:effectLst/>
                <a:latin typeface="Segoe UI" panose="020B0502040204020203" pitchFamily="34" charset="0"/>
                <a:ea typeface="Calibri" panose="020F0502020204030204" pitchFamily="34" charset="0"/>
                <a:hlinkClick r:id="rId4" tooltip="https://web.microsoftstream.com/video/b44d821a-9b5c-437a-b321-673c4304c350"/>
              </a:rPr>
              <a:t>Video meeting with Robert Cuffe BBC</a:t>
            </a:r>
            <a:endParaRPr lang="en-GB" sz="3000" dirty="0">
              <a:effectLst/>
              <a:latin typeface="Calibri" panose="020F0502020204030204" pitchFamily="34" charset="0"/>
              <a:ea typeface="Calibri" panose="020F0502020204030204" pitchFamily="34" charset="0"/>
            </a:endParaRPr>
          </a:p>
          <a:p>
            <a:endParaRPr lang="en-GB" dirty="0">
              <a:solidFill>
                <a:srgbClr val="1F497D"/>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4754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FB38-548E-49DF-89BB-8430D27E0B63}"/>
              </a:ext>
            </a:extLst>
          </p:cNvPr>
          <p:cNvSpPr>
            <a:spLocks noGrp="1"/>
          </p:cNvSpPr>
          <p:nvPr>
            <p:ph type="title"/>
          </p:nvPr>
        </p:nvSpPr>
        <p:spPr>
          <a:xfrm>
            <a:off x="838200" y="183931"/>
            <a:ext cx="10515600" cy="1325563"/>
          </a:xfrm>
        </p:spPr>
        <p:txBody>
          <a:bodyPr>
            <a:normAutofit/>
          </a:bodyPr>
          <a:lstStyle/>
          <a:p>
            <a:pPr algn="ctr"/>
            <a:r>
              <a:rPr lang="en-GB" sz="4800" dirty="0"/>
              <a:t>Where are we now?  Phase 2…</a:t>
            </a:r>
          </a:p>
        </p:txBody>
      </p:sp>
      <p:sp>
        <p:nvSpPr>
          <p:cNvPr id="3" name="Content Placeholder 2">
            <a:extLst>
              <a:ext uri="{FF2B5EF4-FFF2-40B4-BE49-F238E27FC236}">
                <a16:creationId xmlns:a16="http://schemas.microsoft.com/office/drawing/2014/main" id="{E8FA7146-C879-44C9-A418-FF9426028B9B}"/>
              </a:ext>
            </a:extLst>
          </p:cNvPr>
          <p:cNvSpPr>
            <a:spLocks noGrp="1"/>
          </p:cNvSpPr>
          <p:nvPr>
            <p:ph idx="1"/>
          </p:nvPr>
        </p:nvSpPr>
        <p:spPr>
          <a:xfrm>
            <a:off x="478221" y="1229709"/>
            <a:ext cx="11545613" cy="5670331"/>
          </a:xfrm>
        </p:spPr>
        <p:txBody>
          <a:bodyPr>
            <a:normAutofit/>
          </a:bodyPr>
          <a:lstStyle/>
          <a:p>
            <a:r>
              <a:rPr lang="en-GB" sz="2400" dirty="0">
                <a:effectLst/>
                <a:ea typeface="Calibri" panose="020F0502020204030204" pitchFamily="34" charset="0"/>
              </a:rPr>
              <a:t>Phase 1 </a:t>
            </a:r>
            <a:r>
              <a:rPr lang="en-GB" sz="2400" dirty="0">
                <a:ea typeface="Calibri" panose="020F0502020204030204" pitchFamily="34" charset="0"/>
              </a:rPr>
              <a:t>(Dec-March) – solid proof of concept adding real value…</a:t>
            </a:r>
            <a:r>
              <a:rPr lang="en-GB" sz="2400" dirty="0">
                <a:effectLst/>
                <a:ea typeface="Times New Roman" panose="02020603050405020304" pitchFamily="18" charset="0"/>
                <a:cs typeface="Times New Roman" panose="02020603050405020304" pitchFamily="18" charset="0"/>
              </a:rPr>
              <a:t>insights gained were ‘things they simply wouldn’t have thought of without these fresh pair of eyes’ and rather than just the odd tiny revision, teams are often re-shaping publications following these sessions and are keen to help promote to others.</a:t>
            </a:r>
          </a:p>
          <a:p>
            <a:r>
              <a:rPr lang="en-GB" sz="2400" dirty="0">
                <a:ea typeface="Calibri" panose="020F0502020204030204" pitchFamily="34" charset="0"/>
                <a:cs typeface="Times New Roman" panose="02020603050405020304" pitchFamily="18" charset="0"/>
              </a:rPr>
              <a:t>Volunteers from Phase 1 have continued to Phase 2 – fantastic!</a:t>
            </a:r>
            <a:endParaRPr lang="en-GB" sz="2400" dirty="0">
              <a:effectLst/>
              <a:ea typeface="Times New Roman" panose="02020603050405020304" pitchFamily="18" charset="0"/>
              <a:cs typeface="Times New Roman" panose="02020603050405020304" pitchFamily="18" charset="0"/>
            </a:endParaRPr>
          </a:p>
          <a:p>
            <a:r>
              <a:rPr lang="en-GB" sz="2400" dirty="0">
                <a:ea typeface="Calibri" panose="020F0502020204030204" pitchFamily="34" charset="0"/>
              </a:rPr>
              <a:t>Phase 2 has 2 new elements – </a:t>
            </a:r>
            <a:r>
              <a:rPr lang="en-GB" sz="2400" dirty="0" err="1">
                <a:ea typeface="Calibri" panose="020F0502020204030204" pitchFamily="34" charset="0"/>
              </a:rPr>
              <a:t>i</a:t>
            </a:r>
            <a:r>
              <a:rPr lang="en-GB" sz="2400" dirty="0">
                <a:ea typeface="Calibri" panose="020F0502020204030204" pitchFamily="34" charset="0"/>
              </a:rPr>
              <a:t>) trial the scrums beyond DISD ii) build material to support wider reach/embedding in phase 3 (case study and videos).  </a:t>
            </a:r>
          </a:p>
          <a:p>
            <a:r>
              <a:rPr lang="en-GB" sz="2400" dirty="0">
                <a:ea typeface="Calibri" panose="020F0502020204030204" pitchFamily="34" charset="0"/>
              </a:rPr>
              <a:t>Wider exposure/embedding is important as we’ve learned content design is not a science but a art form requiring practicing/modelling.</a:t>
            </a:r>
          </a:p>
          <a:p>
            <a:r>
              <a:rPr lang="en-GB" sz="2400" dirty="0">
                <a:solidFill>
                  <a:srgbClr val="000000"/>
                </a:solidFill>
                <a:latin typeface="Calibri" panose="020F0502020204030204" pitchFamily="34" charset="0"/>
                <a:ea typeface="Times New Roman" panose="02020603050405020304" pitchFamily="18" charset="0"/>
                <a:sym typeface="Wingdings" panose="05000000000000000000" pitchFamily="2" charset="2"/>
              </a:rPr>
              <a:t>The EES self assessment checks now include content design.  </a:t>
            </a:r>
          </a:p>
          <a:p>
            <a:r>
              <a:rPr lang="en-GB" sz="2400" dirty="0">
                <a:ea typeface="Calibri" panose="020F0502020204030204" pitchFamily="34" charset="0"/>
                <a:sym typeface="Wingdings" panose="05000000000000000000" pitchFamily="2" charset="2"/>
              </a:rPr>
              <a:t>Raising greater awareness of Web Analytics.</a:t>
            </a:r>
          </a:p>
          <a:p>
            <a:r>
              <a:rPr lang="en-GB" sz="2400" dirty="0">
                <a:ea typeface="Calibri" panose="020F0502020204030204" pitchFamily="34" charset="0"/>
              </a:rPr>
              <a:t>Scrums will continue to aid EES and Gov.uk development</a:t>
            </a:r>
            <a:r>
              <a:rPr lang="en-GB" sz="2400" dirty="0">
                <a:effectLst/>
                <a:ea typeface="Calibri" panose="020F0502020204030204" pitchFamily="34" charset="0"/>
              </a:rPr>
              <a:t>. </a:t>
            </a:r>
            <a:r>
              <a:rPr lang="en-GB" sz="2400" dirty="0">
                <a:ea typeface="Calibri" panose="020F0502020204030204" pitchFamily="34" charset="0"/>
                <a:sym typeface="Wingdings" panose="05000000000000000000" pitchFamily="2" charset="2"/>
              </a:rPr>
              <a:t> </a:t>
            </a:r>
            <a:endParaRPr lang="en-GB" sz="2400" dirty="0">
              <a:latin typeface="Calibri" panose="020F0502020204030204" pitchFamily="34" charset="0"/>
              <a:ea typeface="Calibri" panose="020F0502020204030204" pitchFamily="34" charset="0"/>
              <a:sym typeface="Wingdings" panose="05000000000000000000" pitchFamily="2" charset="2"/>
            </a:endParaRPr>
          </a:p>
          <a:p>
            <a:r>
              <a:rPr lang="en-GB" sz="2400" dirty="0">
                <a:latin typeface="Calibri" panose="020F0502020204030204" pitchFamily="34" charset="0"/>
                <a:ea typeface="Calibri" panose="020F0502020204030204" pitchFamily="34" charset="0"/>
                <a:sym typeface="Wingdings" panose="05000000000000000000" pitchFamily="2" charset="2"/>
              </a:rPr>
              <a:t>Starting to prepare for Phase 3 (Sep-end Nov)– continue to volunteer?  Opportunities to volunteer/scrum publications…</a:t>
            </a:r>
            <a:endParaRPr lang="en-GB" sz="2400" dirty="0">
              <a:ea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269201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FB38-548E-49DF-89BB-8430D27E0B63}"/>
              </a:ext>
            </a:extLst>
          </p:cNvPr>
          <p:cNvSpPr>
            <a:spLocks noGrp="1"/>
          </p:cNvSpPr>
          <p:nvPr>
            <p:ph type="title"/>
          </p:nvPr>
        </p:nvSpPr>
        <p:spPr>
          <a:xfrm>
            <a:off x="838200" y="183931"/>
            <a:ext cx="10515600" cy="1325563"/>
          </a:xfrm>
        </p:spPr>
        <p:txBody>
          <a:bodyPr>
            <a:normAutofit/>
          </a:bodyPr>
          <a:lstStyle/>
          <a:p>
            <a:pPr algn="ctr"/>
            <a:r>
              <a:rPr lang="en-GB" sz="4800" dirty="0"/>
              <a:t>Sharing successes…</a:t>
            </a:r>
          </a:p>
        </p:txBody>
      </p:sp>
      <p:sp>
        <p:nvSpPr>
          <p:cNvPr id="3" name="Content Placeholder 2">
            <a:extLst>
              <a:ext uri="{FF2B5EF4-FFF2-40B4-BE49-F238E27FC236}">
                <a16:creationId xmlns:a16="http://schemas.microsoft.com/office/drawing/2014/main" id="{E8FA7146-C879-44C9-A418-FF9426028B9B}"/>
              </a:ext>
            </a:extLst>
          </p:cNvPr>
          <p:cNvSpPr>
            <a:spLocks noGrp="1"/>
          </p:cNvSpPr>
          <p:nvPr>
            <p:ph idx="1"/>
          </p:nvPr>
        </p:nvSpPr>
        <p:spPr>
          <a:xfrm>
            <a:off x="478221" y="1229709"/>
            <a:ext cx="11545613" cy="5670331"/>
          </a:xfrm>
        </p:spPr>
        <p:txBody>
          <a:bodyPr>
            <a:normAutofit lnSpcReduction="10000"/>
          </a:bodyPr>
          <a:lstStyle/>
          <a:p>
            <a:r>
              <a:rPr lang="en-GB" sz="3000" dirty="0">
                <a:ea typeface="Calibri" panose="020F0502020204030204" pitchFamily="34" charset="0"/>
                <a:sym typeface="Wingdings" panose="05000000000000000000" pitchFamily="2" charset="2"/>
              </a:rPr>
              <a:t>Scrums beyond DISD have been a real success (key objective for phase 2)– feedback has been fantastic .  Thanks to all .</a:t>
            </a:r>
          </a:p>
          <a:p>
            <a:r>
              <a:rPr lang="en-GB" sz="3000" dirty="0">
                <a:ea typeface="Calibri" panose="020F0502020204030204" pitchFamily="34" charset="0"/>
                <a:sym typeface="Wingdings" panose="05000000000000000000" pitchFamily="2" charset="2"/>
              </a:rPr>
              <a:t>Google starting to pick up headlines from our statistics as preview.</a:t>
            </a:r>
          </a:p>
          <a:p>
            <a:r>
              <a:rPr lang="en-GB" sz="3000" dirty="0">
                <a:ea typeface="Calibri" panose="020F0502020204030204" pitchFamily="34" charset="0"/>
                <a:sym typeface="Wingdings" panose="05000000000000000000" pitchFamily="2" charset="2"/>
              </a:rPr>
              <a:t>DISD pre scrum chat – already aware of checker and thought over.  Really positive that DISD are much more aware and embedding </a:t>
            </a:r>
          </a:p>
          <a:p>
            <a:r>
              <a:rPr lang="en-GB" sz="3000" dirty="0">
                <a:ea typeface="Calibri" panose="020F0502020204030204" pitchFamily="34" charset="0"/>
                <a:sym typeface="Wingdings" panose="05000000000000000000" pitchFamily="2" charset="2"/>
              </a:rPr>
              <a:t>1</a:t>
            </a:r>
            <a:r>
              <a:rPr lang="en-GB" sz="3000" baseline="30000" dirty="0">
                <a:ea typeface="Calibri" panose="020F0502020204030204" pitchFamily="34" charset="0"/>
                <a:sym typeface="Wingdings" panose="05000000000000000000" pitchFamily="2" charset="2"/>
              </a:rPr>
              <a:t>st</a:t>
            </a:r>
            <a:r>
              <a:rPr lang="en-GB" sz="3000" dirty="0">
                <a:ea typeface="Calibri" panose="020F0502020204030204" pitchFamily="34" charset="0"/>
                <a:sym typeface="Wingdings" panose="05000000000000000000" pitchFamily="2" charset="2"/>
              </a:rPr>
              <a:t> publication that has published since scrum (plus Helen’s team) – Great pick up in the media –lifting text (and chart) and reporting directly from the narrative.  Neil M and David spoke at the awayday about how this is fantastic to see, and means the right messages get more easily picked up, that there is less likelihood of information being misreported, ignored or misunderstood – so figures reported remain unbiased, impartial statistics.  </a:t>
            </a:r>
          </a:p>
          <a:p>
            <a:r>
              <a:rPr lang="en-GB" sz="3000" dirty="0">
                <a:effectLst/>
                <a:latin typeface="Calibri" panose="020F0502020204030204" pitchFamily="34" charset="0"/>
                <a:ea typeface="Calibri" panose="020F0502020204030204" pitchFamily="34" charset="0"/>
                <a:sym typeface="Wingdings" panose="05000000000000000000" pitchFamily="2" charset="2"/>
              </a:rPr>
              <a:t>En</a:t>
            </a:r>
            <a:r>
              <a:rPr lang="en-GB" sz="3000" dirty="0">
                <a:latin typeface="Calibri" panose="020F0502020204030204" pitchFamily="34" charset="0"/>
                <a:ea typeface="Calibri" panose="020F0502020204030204" pitchFamily="34" charset="0"/>
                <a:sym typeface="Wingdings" panose="05000000000000000000" pitchFamily="2" charset="2"/>
              </a:rPr>
              <a:t>joyable and valuable </a:t>
            </a:r>
            <a:endParaRPr lang="en-GB" sz="1800" dirty="0">
              <a:effectLst/>
              <a:latin typeface="Calibri" panose="020F0502020204030204" pitchFamily="34" charset="0"/>
              <a:ea typeface="Calibri" panose="020F0502020204030204" pitchFamily="34" charset="0"/>
            </a:endParaRPr>
          </a:p>
          <a:p>
            <a:endParaRPr lang="en-GB" sz="3000" dirty="0">
              <a:ea typeface="Calibri" panose="020F0502020204030204" pitchFamily="34" charset="0"/>
              <a:sym typeface="Wingdings" panose="05000000000000000000" pitchFamily="2" charset="2"/>
            </a:endParaRPr>
          </a:p>
          <a:p>
            <a:endParaRPr lang="en-GB" sz="3000" dirty="0">
              <a:ea typeface="Calibri" panose="020F0502020204030204" pitchFamily="34" charset="0"/>
              <a:sym typeface="Wingdings" panose="05000000000000000000" pitchFamily="2" charset="2"/>
            </a:endParaRPr>
          </a:p>
          <a:p>
            <a:endParaRPr lang="en-GB" sz="3000" dirty="0">
              <a:ea typeface="Calibri" panose="020F0502020204030204" pitchFamily="34" charset="0"/>
              <a:sym typeface="Wingdings" panose="05000000000000000000" pitchFamily="2" charset="2"/>
            </a:endParaRPr>
          </a:p>
          <a:p>
            <a:endParaRPr lang="en-GB" sz="2400" dirty="0">
              <a:ea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3987702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FB38-548E-49DF-89BB-8430D27E0B63}"/>
              </a:ext>
            </a:extLst>
          </p:cNvPr>
          <p:cNvSpPr>
            <a:spLocks noGrp="1"/>
          </p:cNvSpPr>
          <p:nvPr>
            <p:ph type="title"/>
          </p:nvPr>
        </p:nvSpPr>
        <p:spPr>
          <a:xfrm>
            <a:off x="838200" y="183931"/>
            <a:ext cx="10515600" cy="1325563"/>
          </a:xfrm>
        </p:spPr>
        <p:txBody>
          <a:bodyPr>
            <a:normAutofit/>
          </a:bodyPr>
          <a:lstStyle/>
          <a:p>
            <a:pPr algn="ctr"/>
            <a:r>
              <a:rPr lang="en-GB" sz="4800" dirty="0"/>
              <a:t>Updates</a:t>
            </a:r>
          </a:p>
        </p:txBody>
      </p:sp>
      <p:sp>
        <p:nvSpPr>
          <p:cNvPr id="3" name="Content Placeholder 2">
            <a:extLst>
              <a:ext uri="{FF2B5EF4-FFF2-40B4-BE49-F238E27FC236}">
                <a16:creationId xmlns:a16="http://schemas.microsoft.com/office/drawing/2014/main" id="{E8FA7146-C879-44C9-A418-FF9426028B9B}"/>
              </a:ext>
            </a:extLst>
          </p:cNvPr>
          <p:cNvSpPr>
            <a:spLocks noGrp="1"/>
          </p:cNvSpPr>
          <p:nvPr>
            <p:ph idx="1"/>
          </p:nvPr>
        </p:nvSpPr>
        <p:spPr>
          <a:xfrm>
            <a:off x="478221" y="1229709"/>
            <a:ext cx="11545613" cy="5670331"/>
          </a:xfrm>
        </p:spPr>
        <p:txBody>
          <a:bodyPr>
            <a:normAutofit fontScale="92500" lnSpcReduction="10000"/>
          </a:bodyPr>
          <a:lstStyle/>
          <a:p>
            <a:r>
              <a:rPr lang="en-GB" dirty="0">
                <a:latin typeface="Calibri" panose="020F0502020204030204" pitchFamily="34" charset="0"/>
                <a:ea typeface="Calibri" panose="020F0502020204030204" pitchFamily="34" charset="0"/>
                <a:sym typeface="Wingdings" panose="05000000000000000000" pitchFamily="2" charset="2"/>
              </a:rPr>
              <a:t>Specific updates involving EES platform:</a:t>
            </a:r>
          </a:p>
          <a:p>
            <a:pPr lvl="1"/>
            <a:r>
              <a:rPr lang="en-GB" dirty="0">
                <a:solidFill>
                  <a:srgbClr val="000000"/>
                </a:solidFill>
                <a:latin typeface="Calibri" panose="020F0502020204030204" pitchFamily="34" charset="0"/>
                <a:ea typeface="Times New Roman" panose="02020603050405020304" pitchFamily="18" charset="0"/>
                <a:sym typeface="Wingdings" panose="05000000000000000000" pitchFamily="2" charset="2"/>
              </a:rPr>
              <a:t>Colour palette – the EES palette </a:t>
            </a:r>
            <a:r>
              <a:rPr lang="en-GB" dirty="0">
                <a:effectLst/>
                <a:latin typeface="Calibri" panose="020F0502020204030204" pitchFamily="34" charset="0"/>
                <a:ea typeface="Times New Roman" panose="02020603050405020304" pitchFamily="18" charset="0"/>
              </a:rPr>
              <a:t>(based on GDS</a:t>
            </a:r>
            <a:r>
              <a:rPr lang="en-GB" dirty="0">
                <a:latin typeface="Calibri" panose="020F0502020204030204" pitchFamily="34" charset="0"/>
                <a:ea typeface="Times New Roman" panose="02020603050405020304" pitchFamily="18" charset="0"/>
              </a:rPr>
              <a:t>, and accessibility regulations</a:t>
            </a:r>
            <a:r>
              <a:rPr lang="en-GB" dirty="0">
                <a:effectLst/>
                <a:latin typeface="Calibri" panose="020F0502020204030204" pitchFamily="34" charset="0"/>
                <a:ea typeface="Times New Roman" panose="02020603050405020304" pitchFamily="18" charset="0"/>
              </a:rPr>
              <a:t>) is available in the guidance for those making charts outside of EES. We are meeting with ONS to discuss best practice around colour in presentation and develop smaller palettes for colours to mix together. </a:t>
            </a:r>
            <a:r>
              <a:rPr lang="en-GB" b="1" dirty="0">
                <a:solidFill>
                  <a:srgbClr val="000000"/>
                </a:solidFill>
                <a:latin typeface="Calibri" panose="020F0502020204030204" pitchFamily="34" charset="0"/>
                <a:ea typeface="Times New Roman" panose="02020603050405020304" pitchFamily="18" charset="0"/>
                <a:sym typeface="Wingdings" panose="05000000000000000000" pitchFamily="2" charset="2"/>
              </a:rPr>
              <a:t>We continue to welcome comments on colours.</a:t>
            </a:r>
          </a:p>
          <a:p>
            <a:pPr lvl="1"/>
            <a:r>
              <a:rPr lang="en-GB" dirty="0">
                <a:solidFill>
                  <a:srgbClr val="000000"/>
                </a:solidFill>
                <a:latin typeface="Calibri" panose="020F0502020204030204" pitchFamily="34" charset="0"/>
                <a:ea typeface="Times New Roman" panose="02020603050405020304" pitchFamily="18" charset="0"/>
                <a:sym typeface="Wingdings" panose="05000000000000000000" pitchFamily="2" charset="2"/>
              </a:rPr>
              <a:t>There was a query over clarity of variable names.  Just to mention that we are keen that variable names are as </a:t>
            </a:r>
            <a:r>
              <a:rPr lang="en-GB">
                <a:solidFill>
                  <a:srgbClr val="000000"/>
                </a:solidFill>
                <a:latin typeface="Calibri" panose="020F0502020204030204" pitchFamily="34" charset="0"/>
                <a:ea typeface="Times New Roman" panose="02020603050405020304" pitchFamily="18" charset="0"/>
                <a:sym typeface="Wingdings" panose="05000000000000000000" pitchFamily="2" charset="2"/>
              </a:rPr>
              <a:t>user friendly </a:t>
            </a:r>
            <a:r>
              <a:rPr lang="en-GB" dirty="0">
                <a:solidFill>
                  <a:srgbClr val="000000"/>
                </a:solidFill>
                <a:latin typeface="Calibri" panose="020F0502020204030204" pitchFamily="34" charset="0"/>
                <a:ea typeface="Times New Roman" panose="02020603050405020304" pitchFamily="18" charset="0"/>
                <a:sym typeface="Wingdings" panose="05000000000000000000" pitchFamily="2" charset="2"/>
              </a:rPr>
              <a:t>as is practical, this is already in the checker.</a:t>
            </a:r>
          </a:p>
          <a:p>
            <a:pPr lvl="1"/>
            <a:r>
              <a:rPr lang="en-GB" dirty="0">
                <a:solidFill>
                  <a:srgbClr val="000000"/>
                </a:solidFill>
                <a:latin typeface="Calibri" panose="020F0502020204030204" pitchFamily="34" charset="0"/>
                <a:ea typeface="Times New Roman" panose="02020603050405020304" pitchFamily="18" charset="0"/>
                <a:sym typeface="Wingdings" panose="05000000000000000000" pitchFamily="2" charset="2"/>
              </a:rPr>
              <a:t>There was comment about sub headings within table listings – there will be an update on this at the next scrum.</a:t>
            </a:r>
          </a:p>
          <a:p>
            <a:pPr lvl="1"/>
            <a:r>
              <a:rPr lang="en-GB" dirty="0">
                <a:solidFill>
                  <a:srgbClr val="000000"/>
                </a:solidFill>
                <a:latin typeface="Calibri" panose="020F0502020204030204" pitchFamily="34" charset="0"/>
                <a:ea typeface="Times New Roman" panose="02020603050405020304" pitchFamily="18" charset="0"/>
                <a:sym typeface="Wingdings" panose="05000000000000000000" pitchFamily="2" charset="2"/>
              </a:rPr>
              <a:t>The new EES checklist – will be located as it’s own tab on the EES release pages.</a:t>
            </a:r>
          </a:p>
          <a:p>
            <a:pPr lvl="1"/>
            <a:r>
              <a:rPr lang="en-GB" kern="1200" dirty="0">
                <a:effectLst/>
                <a:latin typeface="Calibri" panose="020F0502020204030204" pitchFamily="34" charset="0"/>
                <a:ea typeface="Times New Roman" panose="02020603050405020304" pitchFamily="18" charset="0"/>
                <a:cs typeface="Times New Roman" panose="02020603050405020304" pitchFamily="18" charset="0"/>
              </a:rPr>
              <a:t>There is current work to include Gov.UK analytics </a:t>
            </a:r>
            <a:r>
              <a:rPr lang="en-GB" dirty="0">
                <a:latin typeface="Calibri" panose="020F0502020204030204" pitchFamily="34" charset="0"/>
                <a:ea typeface="Times New Roman" panose="02020603050405020304" pitchFamily="18" charset="0"/>
                <a:cs typeface="Times New Roman" panose="02020603050405020304" pitchFamily="18" charset="0"/>
              </a:rPr>
              <a:t>in the EES analytics area.</a:t>
            </a:r>
          </a:p>
          <a:p>
            <a:r>
              <a:rPr lang="en-GB" dirty="0">
                <a:latin typeface="Calibri" panose="020F0502020204030204" pitchFamily="34" charset="0"/>
                <a:ea typeface="Calibri" panose="020F0502020204030204" pitchFamily="34" charset="0"/>
                <a:sym typeface="Wingdings" panose="05000000000000000000" pitchFamily="2" charset="2"/>
              </a:rPr>
              <a:t>Table downloads (</a:t>
            </a:r>
            <a:r>
              <a:rPr lang="en-GB" dirty="0">
                <a:latin typeface="Calibri" panose="020F0502020204030204" pitchFamily="34" charset="0"/>
                <a:ea typeface="Calibri" panose="020F0502020204030204" pitchFamily="34" charset="0"/>
                <a:sym typeface="Wingdings" panose="05000000000000000000" pitchFamily="2" charset="2"/>
                <a:hlinkClick r:id="rId2"/>
              </a:rPr>
              <a:t>CLA</a:t>
            </a:r>
            <a:r>
              <a:rPr lang="en-GB" dirty="0">
                <a:latin typeface="Calibri" panose="020F0502020204030204" pitchFamily="34" charset="0"/>
                <a:ea typeface="Calibri" panose="020F0502020204030204" pitchFamily="34" charset="0"/>
                <a:sym typeface="Wingdings" panose="05000000000000000000" pitchFamily="2" charset="2"/>
              </a:rPr>
              <a:t>  :</a:t>
            </a:r>
            <a:r>
              <a:rPr lang="en-GB" dirty="0">
                <a:latin typeface="Calibri" panose="020F0502020204030204" pitchFamily="34" charset="0"/>
                <a:ea typeface="Calibri" panose="020F0502020204030204" pitchFamily="34" charset="0"/>
                <a:sym typeface="Wingdings" panose="05000000000000000000" pitchFamily="2" charset="2"/>
                <a:hlinkClick r:id="rId3"/>
              </a:rPr>
              <a:t>work and health tables</a:t>
            </a:r>
            <a:r>
              <a:rPr lang="en-GB" dirty="0">
                <a:latin typeface="Calibri" panose="020F0502020204030204" pitchFamily="34" charset="0"/>
                <a:ea typeface="Calibri" panose="020F0502020204030204" pitchFamily="34" charset="0"/>
                <a:sym typeface="Wingdings" panose="05000000000000000000" pitchFamily="2" charset="2"/>
              </a:rPr>
              <a:t>)</a:t>
            </a:r>
          </a:p>
          <a:p>
            <a:pPr marL="742950" lvl="1" indent="-285750" fontAlgn="auto" hangingPunct="1">
              <a:lnSpc>
                <a:spcPct val="90000"/>
              </a:lnSpc>
              <a:buFont typeface="Arial" panose="020B0604020202020204" pitchFamily="34" charset="0"/>
              <a:buChar char="•"/>
              <a:tabLst>
                <a:tab pos="914400" algn="l"/>
              </a:tabLst>
            </a:pPr>
            <a:r>
              <a:rPr lang="en-GB" sz="2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Overtime, with work already in train, there will be more harmonisation on file and variable naming, but the checker helps highlight immediate improvements (</a:t>
            </a:r>
            <a:r>
              <a:rPr lang="en-GB" sz="22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eg</a:t>
            </a:r>
            <a:r>
              <a:rPr lang="en-GB" sz="2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length/repetition etc).</a:t>
            </a:r>
            <a:endParaRPr lang="en-GB" dirty="0">
              <a:latin typeface="Calibri" panose="020F0502020204030204" pitchFamily="34" charset="0"/>
              <a:ea typeface="Calibri" panose="020F0502020204030204" pitchFamily="34" charset="0"/>
              <a:sym typeface="Wingdings" panose="05000000000000000000" pitchFamily="2" charset="2"/>
            </a:endParaRPr>
          </a:p>
          <a:p>
            <a:r>
              <a:rPr lang="en-GB" dirty="0">
                <a:latin typeface="Calibri" panose="020F0502020204030204" pitchFamily="34" charset="0"/>
                <a:ea typeface="Calibri" panose="020F0502020204030204" pitchFamily="34" charset="0"/>
                <a:sym typeface="Wingdings" panose="05000000000000000000" pitchFamily="2" charset="2"/>
              </a:rPr>
              <a:t>ONS launch of User Engagement Strategy (Collaboration, Capability, Culture).  New user engagement section as part of EES guidance…..Starting to collect user engagement case studies – please get in touch .</a:t>
            </a:r>
          </a:p>
          <a:p>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GB" dirty="0">
              <a:latin typeface="Calibri" panose="020F0502020204030204" pitchFamily="34" charset="0"/>
              <a:ea typeface="Calibri" panose="020F0502020204030204" pitchFamily="34" charset="0"/>
              <a:sym typeface="Wingdings" panose="05000000000000000000" pitchFamily="2" charset="2"/>
            </a:endParaRPr>
          </a:p>
          <a:p>
            <a:pPr lvl="1"/>
            <a:endParaRPr lang="en-GB" dirty="0">
              <a:solidFill>
                <a:srgbClr val="FF0000"/>
              </a:solidFill>
              <a:latin typeface="Calibri" panose="020F0502020204030204" pitchFamily="34" charset="0"/>
              <a:ea typeface="Times New Roman" panose="02020603050405020304" pitchFamily="18" charset="0"/>
              <a:sym typeface="Wingdings" panose="05000000000000000000" pitchFamily="2" charset="2"/>
            </a:endParaRPr>
          </a:p>
          <a:p>
            <a:pPr lvl="1"/>
            <a:endParaRPr lang="en-GB" dirty="0">
              <a:solidFill>
                <a:srgbClr val="FF0000"/>
              </a:solidFill>
              <a:latin typeface="Calibri" panose="020F0502020204030204" pitchFamily="34" charset="0"/>
              <a:ea typeface="Times New Roman" panose="02020603050405020304" pitchFamily="18" charset="0"/>
              <a:sym typeface="Wingdings" panose="05000000000000000000" pitchFamily="2" charset="2"/>
            </a:endParaRPr>
          </a:p>
          <a:p>
            <a:pPr lvl="1"/>
            <a:endParaRPr lang="en-GB" dirty="0">
              <a:solidFill>
                <a:srgbClr val="000000"/>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583599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F92F4-FD05-4C9B-8FD5-1342D0AF7D1C}"/>
              </a:ext>
            </a:extLst>
          </p:cNvPr>
          <p:cNvSpPr>
            <a:spLocks noGrp="1"/>
          </p:cNvSpPr>
          <p:nvPr>
            <p:ph type="title"/>
          </p:nvPr>
        </p:nvSpPr>
        <p:spPr>
          <a:xfrm>
            <a:off x="790904" y="225973"/>
            <a:ext cx="10515600" cy="798786"/>
          </a:xfrm>
        </p:spPr>
        <p:txBody>
          <a:bodyPr/>
          <a:lstStyle/>
          <a:p>
            <a:pPr algn="ctr"/>
            <a:r>
              <a:rPr lang="en-GB" dirty="0"/>
              <a:t>The Scrum</a:t>
            </a:r>
          </a:p>
        </p:txBody>
      </p:sp>
      <p:sp>
        <p:nvSpPr>
          <p:cNvPr id="3" name="Content Placeholder 2">
            <a:extLst>
              <a:ext uri="{FF2B5EF4-FFF2-40B4-BE49-F238E27FC236}">
                <a16:creationId xmlns:a16="http://schemas.microsoft.com/office/drawing/2014/main" id="{C2587CD1-0D3F-496F-BDED-5AED055FAE4D}"/>
              </a:ext>
            </a:extLst>
          </p:cNvPr>
          <p:cNvSpPr>
            <a:spLocks noGrp="1"/>
          </p:cNvSpPr>
          <p:nvPr>
            <p:ph idx="1"/>
          </p:nvPr>
        </p:nvSpPr>
        <p:spPr>
          <a:xfrm>
            <a:off x="394138" y="1024759"/>
            <a:ext cx="11096297" cy="5985641"/>
          </a:xfrm>
        </p:spPr>
        <p:txBody>
          <a:bodyPr>
            <a:normAutofit/>
          </a:bodyPr>
          <a:lstStyle/>
          <a:p>
            <a:r>
              <a:rPr lang="en-GB" sz="2400" dirty="0"/>
              <a:t>Progression to Higher Education or Training  (</a:t>
            </a:r>
            <a:r>
              <a:rPr lang="en-GB" sz="2400" dirty="0">
                <a:hlinkClick r:id="rId2"/>
              </a:rPr>
              <a:t>https://explore-education-statistics.service.gov.uk/find-statistics/progression-to-higher-education-or-training</a:t>
            </a:r>
            <a:r>
              <a:rPr lang="en-GB" sz="1800" u="sng" dirty="0">
                <a:solidFill>
                  <a:srgbClr val="0000FF"/>
                </a:solidFill>
                <a:effectLst/>
                <a:latin typeface="Calibri" panose="020F0502020204030204" pitchFamily="34" charset="0"/>
                <a:ea typeface="Calibri" panose="020F0502020204030204" pitchFamily="34" charset="0"/>
                <a:hlinkClick r:id="rId3"/>
              </a:rPr>
              <a:t>)</a:t>
            </a:r>
            <a:endParaRPr lang="en-GB" sz="2400" dirty="0"/>
          </a:p>
          <a:p>
            <a:r>
              <a:rPr lang="en-GB" sz="2400" dirty="0">
                <a:effectLst/>
                <a:latin typeface="Calibri" panose="020F0502020204030204" pitchFamily="34" charset="0"/>
                <a:ea typeface="Calibri" panose="020F0502020204030204" pitchFamily="34" charset="0"/>
              </a:rPr>
              <a:t>ONS and DfE style guide checker section not covered by scrums.</a:t>
            </a:r>
          </a:p>
          <a:p>
            <a:r>
              <a:rPr lang="en-GB" sz="2400" dirty="0"/>
              <a:t>Voice your opinion – the publication team want your input! </a:t>
            </a:r>
            <a:r>
              <a:rPr lang="en-GB" sz="2400" dirty="0">
                <a:sym typeface="Wingdings" panose="05000000000000000000" pitchFamily="2" charset="2"/>
              </a:rPr>
              <a:t></a:t>
            </a:r>
          </a:p>
          <a:p>
            <a:r>
              <a:rPr lang="en-GB" sz="2400" dirty="0"/>
              <a:t>Publication team have specific areas they especially would like feedback on:-</a:t>
            </a:r>
          </a:p>
          <a:p>
            <a:pPr lvl="1"/>
            <a:r>
              <a:rPr lang="en-GB" dirty="0"/>
              <a:t>How clear the measure is?  And how?</a:t>
            </a:r>
          </a:p>
          <a:p>
            <a:pPr lvl="1"/>
            <a:r>
              <a:rPr lang="en-GB" dirty="0"/>
              <a:t>Storytelling?</a:t>
            </a:r>
          </a:p>
          <a:p>
            <a:pPr lvl="1"/>
            <a:r>
              <a:rPr lang="en-GB" dirty="0"/>
              <a:t>Can any improvements be made to visual elements?</a:t>
            </a:r>
          </a:p>
          <a:p>
            <a:pPr lvl="1"/>
            <a:r>
              <a:rPr lang="en-GB" dirty="0"/>
              <a:t>Any thoughts around the title?</a:t>
            </a:r>
          </a:p>
          <a:p>
            <a:pPr lvl="1"/>
            <a:endParaRPr lang="en-GB" dirty="0"/>
          </a:p>
          <a:p>
            <a:r>
              <a:rPr lang="en-GB" sz="2400" dirty="0"/>
              <a:t>View with fresh eyes, as if you are someone who is unfamiliar with the area, the department or statistics releases and is reading the publication for the first time.</a:t>
            </a:r>
          </a:p>
          <a:p>
            <a:pPr marL="0" indent="0">
              <a:buNone/>
            </a:pPr>
            <a:endParaRPr lang="en-GB" sz="3800" dirty="0"/>
          </a:p>
          <a:p>
            <a:pPr marL="0" indent="0">
              <a:buNone/>
            </a:pPr>
            <a:endParaRPr lang="en-GB" sz="3800" dirty="0"/>
          </a:p>
        </p:txBody>
      </p:sp>
    </p:spTree>
    <p:extLst>
      <p:ext uri="{BB962C8B-B14F-4D97-AF65-F5344CB8AC3E}">
        <p14:creationId xmlns:p14="http://schemas.microsoft.com/office/powerpoint/2010/main" val="383659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F92F4-FD05-4C9B-8FD5-1342D0AF7D1C}"/>
              </a:ext>
            </a:extLst>
          </p:cNvPr>
          <p:cNvSpPr>
            <a:spLocks noGrp="1"/>
          </p:cNvSpPr>
          <p:nvPr>
            <p:ph type="title"/>
          </p:nvPr>
        </p:nvSpPr>
        <p:spPr>
          <a:xfrm>
            <a:off x="785649" y="110359"/>
            <a:ext cx="10515600" cy="641130"/>
          </a:xfrm>
        </p:spPr>
        <p:txBody>
          <a:bodyPr>
            <a:normAutofit fontScale="90000"/>
          </a:bodyPr>
          <a:lstStyle/>
          <a:p>
            <a:pPr algn="ctr"/>
            <a:r>
              <a:rPr lang="en-GB" dirty="0"/>
              <a:t>The Scrum</a:t>
            </a:r>
          </a:p>
        </p:txBody>
      </p:sp>
      <p:sp>
        <p:nvSpPr>
          <p:cNvPr id="3" name="Content Placeholder 2">
            <a:extLst>
              <a:ext uri="{FF2B5EF4-FFF2-40B4-BE49-F238E27FC236}">
                <a16:creationId xmlns:a16="http://schemas.microsoft.com/office/drawing/2014/main" id="{C2587CD1-0D3F-496F-BDED-5AED055FAE4D}"/>
              </a:ext>
            </a:extLst>
          </p:cNvPr>
          <p:cNvSpPr>
            <a:spLocks noGrp="1"/>
          </p:cNvSpPr>
          <p:nvPr>
            <p:ph idx="1"/>
          </p:nvPr>
        </p:nvSpPr>
        <p:spPr>
          <a:xfrm>
            <a:off x="838200" y="756745"/>
            <a:ext cx="10515600" cy="5990896"/>
          </a:xfrm>
        </p:spPr>
        <p:txBody>
          <a:bodyPr>
            <a:normAutofit fontScale="70000" lnSpcReduction="20000"/>
          </a:bodyPr>
          <a:lstStyle/>
          <a:p>
            <a:r>
              <a:rPr lang="en-GB" sz="3800" dirty="0"/>
              <a:t>Use Content Design Logbook [designed for teams].</a:t>
            </a:r>
          </a:p>
          <a:p>
            <a:r>
              <a:rPr lang="en-GB" sz="4000" u="sng" dirty="0">
                <a:solidFill>
                  <a:srgbClr val="0000FF"/>
                </a:solidFill>
                <a:latin typeface="Calibri" panose="020F0502020204030204" pitchFamily="34" charset="0"/>
              </a:rPr>
              <a:t>https://explore-education-statistics.service.gov.uk/find-statistics/progression-to-higher-education-or-training</a:t>
            </a:r>
          </a:p>
          <a:p>
            <a:r>
              <a:rPr lang="en-GB" sz="3800" dirty="0"/>
              <a:t>3 groups (1 hour)…feedback…use checklist, first impressions and areas team have highlighted would especially value feedback on.  YOU can comment on wider issues, especially if finish early.  </a:t>
            </a:r>
          </a:p>
          <a:p>
            <a:r>
              <a:rPr lang="en-GB" sz="3800" dirty="0"/>
              <a:t>Pick someone to write feedback and someone to verbally feedback</a:t>
            </a:r>
          </a:p>
          <a:p>
            <a:pPr marL="0" indent="0">
              <a:buNone/>
            </a:pPr>
            <a:r>
              <a:rPr lang="en-GB" sz="3800" dirty="0"/>
              <a:t> </a:t>
            </a:r>
          </a:p>
          <a:p>
            <a:pPr lvl="1">
              <a:buFontTx/>
              <a:buChar char="-"/>
            </a:pPr>
            <a:r>
              <a:rPr lang="en-GB" sz="3800" dirty="0"/>
              <a:t>Group 1 (section 1 &amp; 2)</a:t>
            </a:r>
          </a:p>
          <a:p>
            <a:pPr lvl="1">
              <a:buFontTx/>
              <a:buChar char="-"/>
            </a:pPr>
            <a:r>
              <a:rPr lang="en-GB" sz="3800" dirty="0"/>
              <a:t>Group 2 (section 3) </a:t>
            </a:r>
          </a:p>
          <a:p>
            <a:pPr lvl="1">
              <a:buFontTx/>
              <a:buChar char="-"/>
            </a:pPr>
            <a:r>
              <a:rPr lang="en-GB" sz="3800" dirty="0"/>
              <a:t>Group 3 (section 4, 5 and 6)</a:t>
            </a:r>
          </a:p>
          <a:p>
            <a:pPr lvl="1">
              <a:buFontTx/>
              <a:buChar char="-"/>
            </a:pPr>
            <a:endParaRPr lang="en-GB" sz="3800" dirty="0"/>
          </a:p>
          <a:p>
            <a:pPr lvl="1">
              <a:buFontTx/>
              <a:buChar char="-"/>
            </a:pPr>
            <a:r>
              <a:rPr lang="en-GB" sz="3800" dirty="0"/>
              <a:t>strengths and improvements</a:t>
            </a:r>
          </a:p>
          <a:p>
            <a:endParaRPr lang="en-GB" sz="3800" dirty="0"/>
          </a:p>
          <a:p>
            <a:r>
              <a:rPr lang="en-GB" sz="3800" dirty="0"/>
              <a:t>Then break (10 mins) ahead returning to feedback.  ***Emoji in chat as time reminder***</a:t>
            </a:r>
          </a:p>
          <a:p>
            <a:pPr lvl="1">
              <a:buFontTx/>
              <a:buChar char="-"/>
            </a:pPr>
            <a:endParaRPr lang="en-GB" dirty="0"/>
          </a:p>
        </p:txBody>
      </p:sp>
    </p:spTree>
    <p:extLst>
      <p:ext uri="{BB962C8B-B14F-4D97-AF65-F5344CB8AC3E}">
        <p14:creationId xmlns:p14="http://schemas.microsoft.com/office/powerpoint/2010/main" val="2400090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F92F4-FD05-4C9B-8FD5-1342D0AF7D1C}"/>
              </a:ext>
            </a:extLst>
          </p:cNvPr>
          <p:cNvSpPr>
            <a:spLocks noGrp="1"/>
          </p:cNvSpPr>
          <p:nvPr>
            <p:ph type="title"/>
          </p:nvPr>
        </p:nvSpPr>
        <p:spPr>
          <a:xfrm>
            <a:off x="790904" y="225973"/>
            <a:ext cx="10515600" cy="1187670"/>
          </a:xfrm>
        </p:spPr>
        <p:txBody>
          <a:bodyPr/>
          <a:lstStyle/>
          <a:p>
            <a:pPr algn="ctr"/>
            <a:r>
              <a:rPr lang="en-GB" dirty="0"/>
              <a:t>Feedback</a:t>
            </a:r>
          </a:p>
        </p:txBody>
      </p:sp>
      <p:sp>
        <p:nvSpPr>
          <p:cNvPr id="3" name="Content Placeholder 2">
            <a:extLst>
              <a:ext uri="{FF2B5EF4-FFF2-40B4-BE49-F238E27FC236}">
                <a16:creationId xmlns:a16="http://schemas.microsoft.com/office/drawing/2014/main" id="{C2587CD1-0D3F-496F-BDED-5AED055FAE4D}"/>
              </a:ext>
            </a:extLst>
          </p:cNvPr>
          <p:cNvSpPr>
            <a:spLocks noGrp="1"/>
          </p:cNvSpPr>
          <p:nvPr>
            <p:ph idx="1"/>
          </p:nvPr>
        </p:nvSpPr>
        <p:spPr>
          <a:xfrm>
            <a:off x="838200" y="1413642"/>
            <a:ext cx="10515600" cy="5218386"/>
          </a:xfrm>
        </p:spPr>
        <p:txBody>
          <a:bodyPr>
            <a:normAutofit fontScale="85000" lnSpcReduction="20000"/>
          </a:bodyPr>
          <a:lstStyle/>
          <a:p>
            <a:pPr lvl="1"/>
            <a:endParaRPr lang="en-GB" sz="4000" dirty="0"/>
          </a:p>
          <a:p>
            <a:pPr lvl="1"/>
            <a:r>
              <a:rPr lang="en-GB" sz="4000" dirty="0"/>
              <a:t>Feedback (*sheets to Dan)</a:t>
            </a:r>
          </a:p>
          <a:p>
            <a:pPr lvl="1"/>
            <a:r>
              <a:rPr lang="en-GB" sz="4000" dirty="0"/>
              <a:t>Publication Lead (final comments/thoughts)</a:t>
            </a:r>
          </a:p>
          <a:p>
            <a:pPr marL="457200" lvl="1" indent="0">
              <a:buNone/>
            </a:pPr>
            <a:endParaRPr lang="en-GB" sz="4000" dirty="0"/>
          </a:p>
          <a:p>
            <a:pPr lvl="1"/>
            <a:r>
              <a:rPr lang="en-GB" sz="4000" dirty="0"/>
              <a:t>Feedback on scrum/content design logbook</a:t>
            </a:r>
          </a:p>
          <a:p>
            <a:pPr lvl="1"/>
            <a:r>
              <a:rPr lang="en-GB" sz="4000" dirty="0"/>
              <a:t>CSSU materials, checklist and guidance - see L&amp;D page</a:t>
            </a:r>
          </a:p>
          <a:p>
            <a:pPr lvl="1"/>
            <a:r>
              <a:rPr lang="en-GB" sz="4000" dirty="0"/>
              <a:t>Next scrum next week –only 2 left – volunteer again?) - next week.</a:t>
            </a:r>
          </a:p>
          <a:p>
            <a:pPr lvl="1"/>
            <a:r>
              <a:rPr lang="en-GB" sz="4000" dirty="0"/>
              <a:t>Thanks </a:t>
            </a:r>
            <a:r>
              <a:rPr lang="en-GB" sz="4000" dirty="0">
                <a:sym typeface="Wingdings" panose="05000000000000000000" pitchFamily="2" charset="2"/>
              </a:rPr>
              <a:t></a:t>
            </a:r>
            <a:endParaRPr lang="en-GB" sz="4000" dirty="0"/>
          </a:p>
          <a:p>
            <a:pPr marL="457200" lvl="1" indent="0">
              <a:buNone/>
            </a:pPr>
            <a:r>
              <a:rPr lang="en-GB" sz="4000" dirty="0"/>
              <a:t>       </a:t>
            </a:r>
          </a:p>
          <a:p>
            <a:pPr marL="457200" lvl="1" indent="0">
              <a:buNone/>
            </a:pPr>
            <a:r>
              <a:rPr lang="en-GB" sz="4000" dirty="0"/>
              <a:t>                              *****END*****</a:t>
            </a:r>
          </a:p>
        </p:txBody>
      </p:sp>
    </p:spTree>
    <p:extLst>
      <p:ext uri="{BB962C8B-B14F-4D97-AF65-F5344CB8AC3E}">
        <p14:creationId xmlns:p14="http://schemas.microsoft.com/office/powerpoint/2010/main" val="3494417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2714</TotalTime>
  <Words>992</Words>
  <Application>Microsoft Office PowerPoint</Application>
  <PresentationFormat>Widescreen</PresentationFormat>
  <Paragraphs>75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Segoe UI</vt:lpstr>
      <vt:lpstr>Office Theme</vt:lpstr>
      <vt:lpstr>Content Design Scrum (recorded)</vt:lpstr>
      <vt:lpstr>Aims  *For users to easily understand key messages, statistics and information through great content design. *Deep dive on 1 publication *identify potential improvements *identify present strengths  *Introduce the content design checker</vt:lpstr>
      <vt:lpstr>Why?</vt:lpstr>
      <vt:lpstr>Where are we now?  Phase 2…</vt:lpstr>
      <vt:lpstr>Sharing successes…</vt:lpstr>
      <vt:lpstr>Updates</vt:lpstr>
      <vt:lpstr>The Scrum</vt:lpstr>
      <vt:lpstr>The Scrum</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Design Scrum</dc:title>
  <dc:creator>BROWN, Heather</dc:creator>
  <cp:lastModifiedBy>BROWN, Heather</cp:lastModifiedBy>
  <cp:revision>11</cp:revision>
  <dcterms:created xsi:type="dcterms:W3CDTF">2020-11-24T13:13:03Z</dcterms:created>
  <dcterms:modified xsi:type="dcterms:W3CDTF">2021-06-28T13:44:37Z</dcterms:modified>
</cp:coreProperties>
</file>